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</p:sldMasterIdLst>
  <p:notesMasterIdLst>
    <p:notesMasterId r:id="rId96"/>
  </p:notesMasterIdLst>
  <p:sldIdLst>
    <p:sldId id="895" r:id="rId2"/>
    <p:sldId id="939" r:id="rId3"/>
    <p:sldId id="1048" r:id="rId4"/>
    <p:sldId id="1047" r:id="rId5"/>
    <p:sldId id="434" r:id="rId6"/>
    <p:sldId id="910" r:id="rId7"/>
    <p:sldId id="430" r:id="rId8"/>
    <p:sldId id="938" r:id="rId9"/>
    <p:sldId id="1012" r:id="rId10"/>
    <p:sldId id="433" r:id="rId11"/>
    <p:sldId id="427" r:id="rId12"/>
    <p:sldId id="913" r:id="rId13"/>
    <p:sldId id="1029" r:id="rId14"/>
    <p:sldId id="915" r:id="rId15"/>
    <p:sldId id="944" r:id="rId16"/>
    <p:sldId id="1030" r:id="rId17"/>
    <p:sldId id="917" r:id="rId18"/>
    <p:sldId id="941" r:id="rId19"/>
    <p:sldId id="502" r:id="rId20"/>
    <p:sldId id="465" r:id="rId21"/>
    <p:sldId id="422" r:id="rId22"/>
    <p:sldId id="942" r:id="rId23"/>
    <p:sldId id="1034" r:id="rId24"/>
    <p:sldId id="506" r:id="rId25"/>
    <p:sldId id="437" r:id="rId26"/>
    <p:sldId id="442" r:id="rId27"/>
    <p:sldId id="446" r:id="rId28"/>
    <p:sldId id="439" r:id="rId29"/>
    <p:sldId id="1031" r:id="rId30"/>
    <p:sldId id="486" r:id="rId31"/>
    <p:sldId id="512" r:id="rId32"/>
    <p:sldId id="949" r:id="rId33"/>
    <p:sldId id="950" r:id="rId34"/>
    <p:sldId id="948" r:id="rId35"/>
    <p:sldId id="454" r:id="rId36"/>
    <p:sldId id="1032" r:id="rId37"/>
    <p:sldId id="474" r:id="rId38"/>
    <p:sldId id="1033" r:id="rId39"/>
    <p:sldId id="973" r:id="rId40"/>
    <p:sldId id="985" r:id="rId41"/>
    <p:sldId id="1017" r:id="rId42"/>
    <p:sldId id="1014" r:id="rId43"/>
    <p:sldId id="986" r:id="rId44"/>
    <p:sldId id="983" r:id="rId45"/>
    <p:sldId id="922" r:id="rId46"/>
    <p:sldId id="1043" r:id="rId47"/>
    <p:sldId id="1044" r:id="rId48"/>
    <p:sldId id="1045" r:id="rId49"/>
    <p:sldId id="975" r:id="rId50"/>
    <p:sldId id="1016" r:id="rId51"/>
    <p:sldId id="1019" r:id="rId52"/>
    <p:sldId id="1018" r:id="rId53"/>
    <p:sldId id="924" r:id="rId54"/>
    <p:sldId id="1046" r:id="rId55"/>
    <p:sldId id="1020" r:id="rId56"/>
    <p:sldId id="962" r:id="rId57"/>
    <p:sldId id="963" r:id="rId58"/>
    <p:sldId id="958" r:id="rId59"/>
    <p:sldId id="1026" r:id="rId60"/>
    <p:sldId id="980" r:id="rId61"/>
    <p:sldId id="408" r:id="rId62"/>
    <p:sldId id="977" r:id="rId63"/>
    <p:sldId id="965" r:id="rId64"/>
    <p:sldId id="976" r:id="rId65"/>
    <p:sldId id="1024" r:id="rId66"/>
    <p:sldId id="1025" r:id="rId67"/>
    <p:sldId id="1038" r:id="rId68"/>
    <p:sldId id="1039" r:id="rId69"/>
    <p:sldId id="1040" r:id="rId70"/>
    <p:sldId id="1041" r:id="rId71"/>
    <p:sldId id="1021" r:id="rId72"/>
    <p:sldId id="1022" r:id="rId73"/>
    <p:sldId id="1028" r:id="rId74"/>
    <p:sldId id="964" r:id="rId75"/>
    <p:sldId id="1027" r:id="rId76"/>
    <p:sldId id="1036" r:id="rId77"/>
    <p:sldId id="1037" r:id="rId78"/>
    <p:sldId id="1023" r:id="rId79"/>
    <p:sldId id="1013" r:id="rId80"/>
    <p:sldId id="923" r:id="rId81"/>
    <p:sldId id="925" r:id="rId82"/>
    <p:sldId id="926" r:id="rId83"/>
    <p:sldId id="927" r:id="rId84"/>
    <p:sldId id="928" r:id="rId85"/>
    <p:sldId id="929" r:id="rId86"/>
    <p:sldId id="919" r:id="rId87"/>
    <p:sldId id="931" r:id="rId88"/>
    <p:sldId id="932" r:id="rId89"/>
    <p:sldId id="933" r:id="rId90"/>
    <p:sldId id="934" r:id="rId91"/>
    <p:sldId id="935" r:id="rId92"/>
    <p:sldId id="936" r:id="rId93"/>
    <p:sldId id="971" r:id="rId94"/>
    <p:sldId id="796" r:id="rId95"/>
  </p:sldIdLst>
  <p:sldSz cx="9906000" cy="6858000" type="A4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048"/>
            <p14:sldId id="1047"/>
            <p14:sldId id="434"/>
            <p14:sldId id="910"/>
            <p14:sldId id="430"/>
            <p14:sldId id="938"/>
            <p14:sldId id="1012"/>
            <p14:sldId id="433"/>
            <p14:sldId id="427"/>
            <p14:sldId id="913"/>
            <p14:sldId id="1029"/>
            <p14:sldId id="915"/>
            <p14:sldId id="944"/>
            <p14:sldId id="1030"/>
            <p14:sldId id="917"/>
            <p14:sldId id="941"/>
            <p14:sldId id="502"/>
            <p14:sldId id="465"/>
            <p14:sldId id="422"/>
            <p14:sldId id="942"/>
            <p14:sldId id="1034"/>
            <p14:sldId id="506"/>
            <p14:sldId id="437"/>
            <p14:sldId id="442"/>
            <p14:sldId id="446"/>
            <p14:sldId id="439"/>
            <p14:sldId id="1031"/>
            <p14:sldId id="486"/>
            <p14:sldId id="512"/>
            <p14:sldId id="949"/>
            <p14:sldId id="950"/>
            <p14:sldId id="948"/>
            <p14:sldId id="454"/>
            <p14:sldId id="1032"/>
            <p14:sldId id="474"/>
            <p14:sldId id="1033"/>
            <p14:sldId id="973"/>
            <p14:sldId id="985"/>
            <p14:sldId id="1017"/>
            <p14:sldId id="1014"/>
            <p14:sldId id="986"/>
            <p14:sldId id="983"/>
            <p14:sldId id="922"/>
            <p14:sldId id="1043"/>
            <p14:sldId id="1044"/>
            <p14:sldId id="1045"/>
            <p14:sldId id="975"/>
            <p14:sldId id="1016"/>
            <p14:sldId id="1019"/>
            <p14:sldId id="1018"/>
            <p14:sldId id="924"/>
            <p14:sldId id="1046"/>
            <p14:sldId id="1020"/>
            <p14:sldId id="962"/>
            <p14:sldId id="963"/>
            <p14:sldId id="958"/>
            <p14:sldId id="1026"/>
            <p14:sldId id="980"/>
            <p14:sldId id="408"/>
            <p14:sldId id="977"/>
            <p14:sldId id="965"/>
            <p14:sldId id="976"/>
            <p14:sldId id="1024"/>
            <p14:sldId id="1025"/>
            <p14:sldId id="1038"/>
            <p14:sldId id="1039"/>
            <p14:sldId id="1040"/>
            <p14:sldId id="1041"/>
            <p14:sldId id="1021"/>
            <p14:sldId id="1022"/>
            <p14:sldId id="1028"/>
            <p14:sldId id="964"/>
            <p14:sldId id="1027"/>
            <p14:sldId id="1036"/>
            <p14:sldId id="1037"/>
            <p14:sldId id="1023"/>
            <p14:sldId id="1013"/>
            <p14:sldId id="923"/>
            <p14:sldId id="925"/>
            <p14:sldId id="926"/>
            <p14:sldId id="927"/>
            <p14:sldId id="928"/>
            <p14:sldId id="929"/>
            <p14:sldId id="919"/>
            <p14:sldId id="931"/>
            <p14:sldId id="932"/>
            <p14:sldId id="933"/>
            <p14:sldId id="934"/>
            <p14:sldId id="935"/>
            <p14:sldId id="936"/>
            <p14:sldId id="971"/>
            <p14:sldId id="7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FB8E20"/>
    <a:srgbClr val="B04432"/>
    <a:srgbClr val="1778B8"/>
    <a:srgbClr val="9E60B8"/>
    <a:srgbClr val="D4EBE9"/>
    <a:srgbClr val="3E729D"/>
    <a:srgbClr val="41719C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3"/>
    <p:restoredTop sz="96911" autoAdjust="0"/>
  </p:normalViewPr>
  <p:slideViewPr>
    <p:cSldViewPr snapToGrid="0" snapToObjects="1">
      <p:cViewPr>
        <p:scale>
          <a:sx n="85" d="100"/>
          <a:sy n="85" d="100"/>
        </p:scale>
        <p:origin x="2856" y="189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07.05.20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1735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0760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364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99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11300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0691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84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817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196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3930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Bevor wir uns mit </a:t>
            </a:r>
            <a:r>
              <a:rPr lang="de-DE" dirty="0" err="1"/>
              <a:t>React</a:t>
            </a:r>
            <a:r>
              <a:rPr lang="de-DE" baseline="0" dirty="0"/>
              <a:t> beschäftigen, ein kurzer Hintergrund zum Thema Single-Page-Anwendungen.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3774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4107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627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1904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0718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760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3174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8436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269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131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6366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03200" y="1026060"/>
            <a:ext cx="9499600" cy="5329237"/>
          </a:xfrm>
        </p:spPr>
        <p:txBody>
          <a:bodyPr/>
          <a:lstStyle>
            <a:lvl1pPr>
              <a:defRPr b="1"/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9962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790223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6067778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068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6079066"/>
            <a:ext cx="9906000" cy="4571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9906000" cy="790222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63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1"/>
            <a:ext cx="9906000" cy="790223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2031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83357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 err="1"/>
              <a:t>fasfasdf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50" r:id="rId2"/>
    <p:sldLayoutId id="2147483651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400" b="1" kern="1200" dirty="0">
          <a:solidFill>
            <a:srgbClr val="EF7D1D"/>
          </a:solidFill>
          <a:latin typeface="Source Sans Pro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kern="1200" dirty="0">
          <a:solidFill>
            <a:srgbClr val="36544F"/>
          </a:solidFill>
          <a:latin typeface="Source Sans Pro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eveloper.mozilla.org/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em.com/" TargetMode="Externa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cssinjs.org/" TargetMode="Externa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package/eslint-plugin-jsx-a11y" TargetMode="Externa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package/eslint-plugin-jsx-a11y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package/eslint-plugin-jsx-a11y" TargetMode="Externa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API/Cache" TargetMode="Externa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indow/localStorage" TargetMode="External"/><Relationship Id="rId2" Type="http://schemas.openxmlformats.org/officeDocument/2006/relationships/hyperlink" Target="https://developer.mozilla.org/en-US/docs/Web/API/Cache" TargetMode="Externa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indow/localStorage" TargetMode="External"/><Relationship Id="rId2" Type="http://schemas.openxmlformats.org/officeDocument/2006/relationships/hyperlink" Target="https://developer.mozilla.org/en-US/docs/Web/API/Cache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eloper.mozilla.org/en-US/docs/Web/API/IndexedDB_API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0EE01FF-D948-E142-B7E7-FB92FF576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18"/>
          <a:stretch/>
        </p:blipFill>
        <p:spPr>
          <a:xfrm>
            <a:off x="0" y="1"/>
            <a:ext cx="9894838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5584" y="0"/>
            <a:ext cx="9911583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de-DE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999458" y="371338"/>
            <a:ext cx="1685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6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6067777"/>
            <a:ext cx="9894838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>
                <a:solidFill>
                  <a:srgbClr val="D4EBE9"/>
                </a:solidFill>
              </a:rPr>
              <a:t>WorksHop</a:t>
            </a:r>
            <a:r>
              <a:rPr lang="de-DE" sz="1400" spc="80" dirty="0">
                <a:solidFill>
                  <a:srgbClr val="D4EBE9"/>
                </a:solidFill>
              </a:rPr>
              <a:t> | 8. Mai 2020 | @</a:t>
            </a:r>
            <a:r>
              <a:rPr lang="de-DE" sz="1400" spc="80" dirty="0" err="1">
                <a:solidFill>
                  <a:srgbClr val="D4EBE9"/>
                </a:solidFill>
              </a:rPr>
              <a:t>nilshartmann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73666661-FE55-ED4C-A76E-C86491F3FE12}"/>
              </a:ext>
            </a:extLst>
          </p:cNvPr>
          <p:cNvSpPr/>
          <p:nvPr/>
        </p:nvSpPr>
        <p:spPr>
          <a:xfrm>
            <a:off x="1101492" y="2226834"/>
            <a:ext cx="2873822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</a:rPr>
              <a:t>Entwicklung von 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101492" y="3518976"/>
            <a:ext cx="3656488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am Beispiel von React</a:t>
            </a:r>
            <a:endParaRPr lang="de-DE" sz="2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45BA892-93AD-CE42-9D1D-3F33910DDFA4}"/>
              </a:ext>
            </a:extLst>
          </p:cNvPr>
          <p:cNvSpPr/>
          <p:nvPr/>
        </p:nvSpPr>
        <p:spPr>
          <a:xfrm>
            <a:off x="1101492" y="2871893"/>
            <a:ext cx="8073505" cy="649942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Single-Page-Anwendungen</a:t>
            </a: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„Moderne“ Web-Anwendungen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Aus Benutzersicht: bestes UI/UX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Einheitliches Layout und Design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Konsistentes Verhalten in der ganzen Anwendung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Konsistente Darstellung der Daten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Gewohntes Verhalten von Desktop Anwendungen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Kurze Reaktionszeiten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Eventuell Offline-fähig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Für Entwicklung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Einfach und schnell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Saubere und verständliche Architektur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Wartbar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auch bei großer und langlebiger Code-Basis</a:t>
            </a:r>
          </a:p>
        </p:txBody>
      </p:sp>
    </p:spTree>
    <p:extLst>
      <p:ext uri="{BB962C8B-B14F-4D97-AF65-F5344CB8AC3E}">
        <p14:creationId xmlns:p14="http://schemas.microsoft.com/office/powerpoint/2010/main" val="326388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Apple Chancery" panose="03020702040506060504" pitchFamily="66" charset="-79"/>
              </a:rPr>
              <a:t>KLASSISCHE</a:t>
            </a:r>
            <a:r>
              <a:rPr lang="de-DE" sz="6000" b="1" dirty="0">
                <a:solidFill>
                  <a:srgbClr val="C14026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</a:p>
          <a:p>
            <a:pPr algn="ctr"/>
            <a:r>
              <a:rPr lang="de-DE" sz="60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WEB-ANWENDUNGEN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</a:t>
            </a:r>
          </a:p>
        </p:txBody>
      </p:sp>
    </p:spTree>
    <p:extLst>
      <p:ext uri="{BB962C8B-B14F-4D97-AF65-F5344CB8AC3E}">
        <p14:creationId xmlns:p14="http://schemas.microsoft.com/office/powerpoint/2010/main" val="17875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Rückblick: Klassische Web-Anwendung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60771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Klassische Web-Anwendung: </a:t>
            </a:r>
            <a:r>
              <a:rPr lang="de-DE" b="0" dirty="0">
                <a:solidFill>
                  <a:srgbClr val="36544F"/>
                </a:solidFill>
              </a:rPr>
              <a:t>Bekannte Technologie und Sprache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Zum Beispiel: Spring MVC, Java EE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000" dirty="0">
                <a:solidFill>
                  <a:srgbClr val="36544F"/>
                </a:solidFill>
              </a:rPr>
              <a:t>Konsequenzen</a:t>
            </a:r>
            <a:r>
              <a:rPr lang="de-DE" sz="2000" b="0" dirty="0">
                <a:solidFill>
                  <a:srgbClr val="36544F"/>
                </a:solidFill>
              </a:rPr>
              <a:t>: Server-</a:t>
            </a:r>
            <a:r>
              <a:rPr lang="de-DE" sz="2000" b="0" dirty="0" err="1">
                <a:solidFill>
                  <a:srgbClr val="36544F"/>
                </a:solidFill>
              </a:rPr>
              <a:t>Roundtrips</a:t>
            </a:r>
            <a:r>
              <a:rPr lang="de-DE" sz="2000" b="0" dirty="0">
                <a:solidFill>
                  <a:srgbClr val="36544F"/>
                </a:solidFill>
              </a:rPr>
              <a:t> für jede Kleinigkeit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E090FBD-F401-A44B-9477-C204CF20B8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037" y="2342532"/>
            <a:ext cx="4506456" cy="407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7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Rückblick: Klassische Web-Anwendung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60771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Klassische Web-Anwendung: </a:t>
            </a:r>
            <a:r>
              <a:rPr lang="de-DE" b="0" dirty="0">
                <a:solidFill>
                  <a:srgbClr val="36544F"/>
                </a:solidFill>
              </a:rPr>
              <a:t>...mit ein „bisschen“ JavaScript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Zum Beispiel mit </a:t>
            </a:r>
            <a:r>
              <a:rPr lang="de-DE" b="0" dirty="0" err="1">
                <a:solidFill>
                  <a:srgbClr val="36544F"/>
                </a:solidFill>
              </a:rPr>
              <a:t>jQuery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000" dirty="0">
                <a:solidFill>
                  <a:srgbClr val="36544F"/>
                </a:solidFill>
              </a:rPr>
              <a:t>Konsequenzen</a:t>
            </a:r>
            <a:r>
              <a:rPr lang="de-DE" sz="2000" b="0" dirty="0">
                <a:solidFill>
                  <a:srgbClr val="36544F"/>
                </a:solidFill>
              </a:rPr>
              <a:t>: unsaubere Architektur, Wartungshölle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1653550-994C-0241-BC74-75FB1C84FC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037" y="2106696"/>
            <a:ext cx="4399659" cy="42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7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7061D7-19F5-A749-8CB6-58638EFFB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6B7E5C-605C-7E4A-9FD7-FA86AF00BDB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3200" y="1026060"/>
            <a:ext cx="9499600" cy="60771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Moderne Single-Page-Anwendung: </a:t>
            </a:r>
            <a:r>
              <a:rPr lang="de-DE" b="0" dirty="0">
                <a:solidFill>
                  <a:srgbClr val="36544F"/>
                </a:solidFill>
              </a:rPr>
              <a:t>Saubere Architektur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Zum Beispiel: React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Konsequenzen: </a:t>
            </a:r>
            <a:r>
              <a:rPr lang="de-DE" b="0" dirty="0">
                <a:solidFill>
                  <a:srgbClr val="36544F"/>
                </a:solidFill>
              </a:rPr>
              <a:t>Kompletter Client in JavaScript...</a:t>
            </a:r>
            <a:endParaRPr lang="de-DE" dirty="0"/>
          </a:p>
          <a:p>
            <a:pPr lvl="1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2636DBF-4142-A04C-9EEC-FBFB06DC06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6938" y="2193036"/>
            <a:ext cx="3962401" cy="416052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34D0C7E-2AD5-6443-BB70-1A61C40B8085}"/>
              </a:ext>
            </a:extLst>
          </p:cNvPr>
          <p:cNvSpPr/>
          <p:nvPr/>
        </p:nvSpPr>
        <p:spPr>
          <a:xfrm>
            <a:off x="286332" y="2577907"/>
            <a:ext cx="2000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36544F"/>
                </a:solidFill>
              </a:rPr>
              <a:t>Schnelles Feedback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7614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327967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Konsequenzen Single-Page-Anwendungen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Die ganze Anwendung liegt im Client und ist in JavaScript geschrieben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Client tauscht mit dem Server 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Daten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aus (keine „fertige“ UI)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 der Regel JSON über REST- oder GraphQL APIs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Der Client muss die Daten effizient an die Stellen in der UI geben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(im Gegensatz zur „fertigen“ Website)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Sicherheit findet weiterhin auf dem Server statt!</a:t>
            </a:r>
          </a:p>
        </p:txBody>
      </p:sp>
    </p:spTree>
    <p:extLst>
      <p:ext uri="{BB962C8B-B14F-4D97-AF65-F5344CB8AC3E}">
        <p14:creationId xmlns:p14="http://schemas.microsoft.com/office/powerpoint/2010/main" val="737241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327967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Single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Page?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SPAs werden üblicherweise über eine HTML-Seite ausgeliefert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Den Inhalt auf der Seite legen sie mit JavaScript fest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Natürlich kann es für den Benutzer so „aussehen“, als ob es mehrere Seiten wären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Auch der Back-Button funktioniert, wenn man möchte 😇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170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906487"/>
            <a:ext cx="9906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36544F"/>
                </a:solidFill>
                <a:latin typeface="Montserrat" charset="0"/>
                <a:ea typeface="Montserrat" charset="0"/>
                <a:cs typeface="Apple Chancery" panose="03020702040506060504" pitchFamily="66" charset="-79"/>
              </a:rPr>
              <a:t>Umsetzung</a:t>
            </a:r>
            <a:endParaRPr lang="de-DE" sz="96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0936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JavaScript</a:t>
            </a:r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9259626" cy="4804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JavaScript: Nur Sprache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zentrale Organisation (abgesehen vom Sprachstandard)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Standard Bibliothek (nur minimal)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Typ-System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Compiler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Keine einheitliche Laufzeitumgebung 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strike="sngStrik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Modul-System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Kein Threading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Wenig Konventionen (keine klassische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Projektstruktur z.B.)</a:t>
            </a:r>
          </a:p>
        </p:txBody>
      </p:sp>
    </p:spTree>
    <p:extLst>
      <p:ext uri="{BB962C8B-B14F-4D97-AF65-F5344CB8AC3E}">
        <p14:creationId xmlns:p14="http://schemas.microsoft.com/office/powerpoint/2010/main" val="2134394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Zum Vergleich: Java</a:t>
            </a:r>
          </a:p>
        </p:txBody>
      </p:sp>
      <p:sp>
        <p:nvSpPr>
          <p:cNvPr id="5" name="Rechteck 4"/>
          <p:cNvSpPr/>
          <p:nvPr/>
        </p:nvSpPr>
        <p:spPr>
          <a:xfrm rot="16200000">
            <a:off x="5174470" y="4949480"/>
            <a:ext cx="4177366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Grafik: https://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docs.oracle.com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javase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/8/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index.html</a:t>
            </a:r>
            <a:endParaRPr lang="de-DE" sz="1200" dirty="0">
              <a:solidFill>
                <a:srgbClr val="57A2C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3318" y="1877307"/>
            <a:ext cx="4629751" cy="4775565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0" y="790224"/>
            <a:ext cx="9906000" cy="1372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Java: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Bringt alles mit was wir zum Entwicklung brauchen</a:t>
            </a:r>
          </a:p>
          <a:p>
            <a:pPr algn="ctr">
              <a:lnSpc>
                <a:spcPct val="13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Tools, Bibliotheken, Laufzeitumgebung, ...</a:t>
            </a:r>
          </a:p>
          <a:p>
            <a:pPr algn="ctr">
              <a:lnSpc>
                <a:spcPct val="13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Alles aus einer Hand</a:t>
            </a:r>
          </a:p>
          <a:p>
            <a:pPr marL="457200" indent="-457200" algn="ctr">
              <a:lnSpc>
                <a:spcPct val="130000"/>
              </a:lnSpc>
              <a:buFont typeface="Arial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/>
          <p:cNvSpPr/>
          <p:nvPr/>
        </p:nvSpPr>
        <p:spPr>
          <a:xfrm>
            <a:off x="2483318" y="1877306"/>
            <a:ext cx="568209" cy="4775565"/>
          </a:xfrm>
          <a:prstGeom prst="rect">
            <a:avLst/>
          </a:prstGeom>
          <a:solidFill>
            <a:srgbClr val="EF7D1D">
              <a:alpha val="40000"/>
            </a:srgbClr>
          </a:solidFill>
          <a:ln w="25400">
            <a:solidFill>
              <a:srgbClr val="EF7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7028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821110" y="420867"/>
            <a:ext cx="8263801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F921157-4EEE-F94F-AB9D-545E011C2F45}"/>
              </a:ext>
            </a:extLst>
          </p:cNvPr>
          <p:cNvSpPr/>
          <p:nvPr/>
        </p:nvSpPr>
        <p:spPr>
          <a:xfrm>
            <a:off x="-346214" y="2638409"/>
            <a:ext cx="4953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</a:t>
            </a: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JavaScript, </a:t>
            </a:r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GraphQL</a:t>
            </a:r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Trainings &amp; Workshops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4CD9C7B-1EC0-B64B-8EFD-E44C1A4AB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35" y="2638409"/>
            <a:ext cx="1686596" cy="245984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7A0226B8-0AE2-E246-8B5B-A4D1C2599CAB}"/>
              </a:ext>
            </a:extLst>
          </p:cNvPr>
          <p:cNvSpPr/>
          <p:nvPr/>
        </p:nvSpPr>
        <p:spPr>
          <a:xfrm>
            <a:off x="4369348" y="5254388"/>
            <a:ext cx="4953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dirty="0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04432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04432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81963"/>
            <a:ext cx="9906000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Sprache </a:t>
            </a:r>
          </a:p>
          <a:p>
            <a:pPr algn="ctr"/>
            <a:r>
              <a:rPr lang="de-DE" sz="115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&amp; </a:t>
            </a:r>
          </a:p>
          <a:p>
            <a:pPr algn="ctr"/>
            <a:r>
              <a:rPr lang="de-DE" sz="115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Werkzeuge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8486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Sprache</a:t>
            </a: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78" y="2483429"/>
            <a:ext cx="8906494" cy="340272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316623" y="5858717"/>
            <a:ext cx="4132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caniuse.com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/#</a:t>
            </a:r>
            <a:r>
              <a:rPr lang="de-DE" sz="1200" dirty="0" err="1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search</a:t>
            </a:r>
            <a:r>
              <a:rPr lang="de-DE" sz="1200" dirty="0">
                <a:solidFill>
                  <a:srgbClr val="57A2C5"/>
                </a:solidFill>
                <a:latin typeface="Source Sans Pro" charset="0"/>
                <a:ea typeface="Source Sans Pro" charset="0"/>
                <a:cs typeface="Source Sans Pro" charset="0"/>
              </a:rPr>
              <a:t>=es5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89064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sz="24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5: </a:t>
            </a: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Veröffentlicht 2009</a:t>
            </a:r>
          </a:p>
          <a:p>
            <a:pPr marL="571500" indent="-571500"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Unterstützung von praktisch allen Browsern</a:t>
            </a:r>
          </a:p>
          <a:p>
            <a:pPr marL="571500" indent="-571500"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Die "Referenz"-Version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8" y="6379082"/>
            <a:ext cx="89064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JavaScript:</a:t>
            </a:r>
            <a:r>
              <a:rPr lang="de-DE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Implementierung | </a:t>
            </a:r>
            <a:r>
              <a:rPr lang="de-DE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ECMAScript</a:t>
            </a:r>
            <a:r>
              <a:rPr lang="de-DE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Spezifikation</a:t>
            </a:r>
          </a:p>
        </p:txBody>
      </p:sp>
    </p:spTree>
    <p:extLst>
      <p:ext uri="{BB962C8B-B14F-4D97-AF65-F5344CB8AC3E}">
        <p14:creationId xmlns:p14="http://schemas.microsoft.com/office/powerpoint/2010/main" val="3531111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4901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JavaScript: Versionsübersicht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ES5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erschienen 2009, "Referenzversion", die von allen Browsern (inkl. IE) unterstützt wird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ES6,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ECMAScript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2015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großes Release von 2015, sehr viele Neuerungen 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"modernes JavaScript“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ES7, ES8, ES9 / ES2016, ES2017, ES2018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...: jährliche Releases mit weniger Neuerungen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ES.Next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"symbolischer" Name für das jeweils nächste Release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Browsersupport für neue JavaScript-Versionen:</a:t>
            </a:r>
          </a:p>
          <a:p>
            <a:pPr algn="ctr">
              <a:lnSpc>
                <a:spcPct val="13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	http://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kangax.github.io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compat-table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/es6/</a:t>
            </a:r>
          </a:p>
        </p:txBody>
      </p:sp>
    </p:spTree>
    <p:extLst>
      <p:ext uri="{BB962C8B-B14F-4D97-AF65-F5344CB8AC3E}">
        <p14:creationId xmlns:p14="http://schemas.microsoft.com/office/powerpoint/2010/main" val="3326148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Modernes JavaScript: Releases ab 2015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A32E8D7-C417-B643-80E7-71B22FA534D6}"/>
              </a:ext>
            </a:extLst>
          </p:cNvPr>
          <p:cNvSpPr txBox="1"/>
          <p:nvPr/>
        </p:nvSpPr>
        <p:spPr>
          <a:xfrm>
            <a:off x="487878" y="2134883"/>
            <a:ext cx="76792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 {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#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constructor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.#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sayHi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`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${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.#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}`</a:t>
            </a:r>
          </a:p>
          <a:p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Person;</a:t>
            </a:r>
          </a:p>
          <a:p>
            <a:endParaRPr lang="de-DE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person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Person("Christian");</a:t>
            </a:r>
          </a:p>
          <a:p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greeting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person.sayHi</a:t>
            </a:r>
            <a:r>
              <a:rPr lang="de-DE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152993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ES6 Support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26" y="959502"/>
            <a:ext cx="8956548" cy="5576488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352486" y="6505546"/>
            <a:ext cx="89064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kangax.github.io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1400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compat-table</a:t>
            </a:r>
            <a:r>
              <a:rPr lang="de-DE" sz="1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/es6/</a:t>
            </a:r>
            <a:endParaRPr lang="de-DE" sz="1400" b="1" dirty="0">
              <a:solidFill>
                <a:srgbClr val="41719C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8805672" y="872520"/>
            <a:ext cx="722376" cy="57457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1051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Compiler: Wenn der Browser Support nicht ausreicht</a:t>
            </a:r>
          </a:p>
        </p:txBody>
      </p:sp>
      <p:sp>
        <p:nvSpPr>
          <p:cNvPr id="5" name="Rechteck 4"/>
          <p:cNvSpPr/>
          <p:nvPr/>
        </p:nvSpPr>
        <p:spPr>
          <a:xfrm>
            <a:off x="499753" y="1076372"/>
            <a:ext cx="8906494" cy="608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Babel: 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Der "Standard" Compiler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babeljs.io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Compiliert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ES2015+ nach ES5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Durch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Plug-ins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erweiterbar (eigenes Ökosystem ...)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Unterstützt auch experimentelle Sprachfeatures</a:t>
            </a:r>
          </a:p>
          <a:p>
            <a:pPr marL="457200" indent="-457200">
              <a:buFont typeface="Arial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Sprache von Microsoft inklusive Compiler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http://www.typescriptlang.org/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Typ-System für JavaScript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Bringt Sprach-Erweiterungen mit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z.B. private Felder,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Enum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118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Hintergrund: </a:t>
            </a:r>
            <a:r>
              <a:rPr lang="de-DE" dirty="0" err="1"/>
              <a:t>Polyfills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87878" y="1159499"/>
            <a:ext cx="8906494" cy="301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Compiler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/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Transpiler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übersetzen "nur" die </a:t>
            </a:r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Sprache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Retrotranslator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sym typeface="Wingdings"/>
              </a:rPr>
              <a:t>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de-DE" sz="24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Polyfills</a:t>
            </a:r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sind JS Bibliotheken, die fehlende </a:t>
            </a:r>
            <a:r>
              <a:rPr lang="de-DE" sz="24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APIs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implementieren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Stellen Abwärtskompatibilität für ältere Browser her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LocalStorage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HTML5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History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API</a:t>
            </a:r>
          </a:p>
          <a:p>
            <a:pPr marL="914400" lvl="1" indent="-457200">
              <a:buFont typeface="Arial" charset="0"/>
              <a:buChar char="•"/>
            </a:pP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124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Laufzeitumgebungen</a:t>
            </a:r>
          </a:p>
        </p:txBody>
      </p:sp>
      <p:sp>
        <p:nvSpPr>
          <p:cNvPr id="5" name="Rechteck 4"/>
          <p:cNvSpPr/>
          <p:nvPr/>
        </p:nvSpPr>
        <p:spPr>
          <a:xfrm>
            <a:off x="487878" y="1159499"/>
            <a:ext cx="8906494" cy="5607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Browser: 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Der Klassiker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Nahezu alle Browser implementieren ES5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JavaScript-Support wird besser und einheitlicher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Wettbewerb um beste Developer Tools</a:t>
            </a:r>
          </a:p>
          <a:p>
            <a:pPr marL="457200" indent="-457200">
              <a:buFont typeface="Arial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NodeJS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Serverseitiges JavaScript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Basiert auf der JS Engine V8 von Chrome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Ermöglicht zusätzlich Zugriff auf File-System, Konsole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Grundlage auch für diverses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Tooling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lvl="2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Package Manager, </a:t>
            </a:r>
            <a:r>
              <a:rPr lang="de-DE" sz="2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Test, ...</a:t>
            </a:r>
          </a:p>
          <a:p>
            <a:endParaRPr lang="de-DE" sz="28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Unterschiedliche Anforderungen für den </a:t>
            </a:r>
            <a:r>
              <a:rPr lang="de-DE" sz="2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59141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Strukturierung von Anwendungen: Module</a:t>
            </a:r>
          </a:p>
        </p:txBody>
      </p:sp>
      <p:sp>
        <p:nvSpPr>
          <p:cNvPr id="3" name="Rechteck 2"/>
          <p:cNvSpPr/>
          <p:nvPr/>
        </p:nvSpPr>
        <p:spPr>
          <a:xfrm>
            <a:off x="487878" y="1159499"/>
            <a:ext cx="890649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JavaScript Modul Systeme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CommonJS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NodeJS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Modul-System ("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require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..." / 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module.exports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AMD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Asynchrone Module (für Browser)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ES2015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spezifiziert natives Modul System</a:t>
            </a:r>
          </a:p>
          <a:p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"Module" sind sehr fein-granular (z.B. eine Datei)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Nicht direkt vergleichbar mit Java9/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OSGi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Modulen</a:t>
            </a:r>
          </a:p>
          <a:p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endParaRPr lang="de-DE" sz="2400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r>
              <a:rPr lang="de-DE" sz="2400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Empfehlung</a:t>
            </a:r>
            <a:r>
              <a:rPr lang="de-DE" sz="2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ES2015 Modulsystem</a:t>
            </a:r>
          </a:p>
          <a:p>
            <a:pPr marL="457200" indent="-457200"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neuen Projekten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import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export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beginnen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5629854" y="4383337"/>
            <a:ext cx="4460352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2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Beispiel: </a:t>
            </a:r>
            <a:r>
              <a:rPr lang="de-DE" sz="12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isobject</a:t>
            </a:r>
            <a:r>
              <a:rPr lang="de-DE" sz="12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Modul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" y="3637126"/>
            <a:ext cx="68199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565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Editoren / IDEs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Die meisten Editoren bzw. IDEs haben guten bis sehr guten JavaScript Support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Beliebt:</a:t>
            </a: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IntelliJ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IDEA (Ultimate) oder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Webstorm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Visual Studio Code (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https://code.visualstudio.com/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277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80" dirty="0"/>
              <a:t>https://</a:t>
            </a:r>
            <a:r>
              <a:rPr lang="de-DE" spc="80" dirty="0" err="1"/>
              <a:t>nilshartmann.net</a:t>
            </a:r>
            <a:endParaRPr lang="de-DE" spc="80" dirty="0"/>
          </a:p>
        </p:txBody>
      </p:sp>
      <p:sp>
        <p:nvSpPr>
          <p:cNvPr id="3" name="Textfeld 2"/>
          <p:cNvSpPr txBox="1"/>
          <p:nvPr/>
        </p:nvSpPr>
        <p:spPr>
          <a:xfrm>
            <a:off x="1730018" y="420867"/>
            <a:ext cx="6445995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Nächstes öffentliches React-Seminar (online):</a:t>
            </a: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25./26. Juni</a:t>
            </a: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www.oose.de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seminar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/web-</a:t>
            </a:r>
            <a:r>
              <a:rPr lang="de-DE" sz="2400" b="1" dirty="0" err="1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apps</a:t>
            </a:r>
            <a:r>
              <a:rPr lang="de-DE" sz="2400" b="1" dirty="0">
                <a:solidFill>
                  <a:srgbClr val="41719C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2400" b="1" dirty="0">
              <a:solidFill>
                <a:srgbClr val="41719C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335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Linter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487878" y="1159499"/>
            <a:ext cx="9418122" cy="2111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Statische Code-Analyse: </a:t>
            </a:r>
            <a:r>
              <a:rPr lang="de-DE" sz="28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</a:t>
            </a:r>
            <a:r>
              <a:rPr lang="de-DE" sz="28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(https://eslint.org/) 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Findet typische JavaScript Programmierfehler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Achtet auf Einhaltung von Konventionen (z.B. Semikolon ja/nein)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Kann in den CI-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eingebunden werden</a:t>
            </a:r>
            <a:endParaRPr lang="de-DE" sz="24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2898" y="2881021"/>
            <a:ext cx="4960205" cy="385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765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910854"/>
            <a:ext cx="9177330" cy="2034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 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(https://</a:t>
            </a:r>
            <a:r>
              <a:rPr lang="de-DE" sz="2800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typescriptlang.org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Mächtiges Typ-System für JavaScript von Microsoft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Baut auf JavaScript auf, jeder JavaScript-Code auch TypeScript-Code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Compiler für ES6 Code nach ES5</a:t>
            </a:r>
          </a:p>
          <a:p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226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866341"/>
            <a:ext cx="9418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 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(https://</a:t>
            </a:r>
            <a:r>
              <a:rPr lang="de-DE" sz="2800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typescriptlang.org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A32E8D7-C417-B643-80E7-71B22FA534D6}"/>
              </a:ext>
            </a:extLst>
          </p:cNvPr>
          <p:cNvSpPr txBox="1"/>
          <p:nvPr/>
        </p:nvSpPr>
        <p:spPr>
          <a:xfrm>
            <a:off x="487878" y="1518709"/>
            <a:ext cx="86950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Person.ts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private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         // Typ-Angaben und Sichtbarkeiten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constructor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sayHi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`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${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.#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}` } // Return-Typ wird abgeleitet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002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866341"/>
            <a:ext cx="9418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 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(https://</a:t>
            </a:r>
            <a:r>
              <a:rPr lang="de-DE" sz="2800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typescriptlang.org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A32E8D7-C417-B643-80E7-71B22FA534D6}"/>
              </a:ext>
            </a:extLst>
          </p:cNvPr>
          <p:cNvSpPr txBox="1"/>
          <p:nvPr/>
        </p:nvSpPr>
        <p:spPr>
          <a:xfrm>
            <a:off x="487878" y="1518709"/>
            <a:ext cx="869503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Person.ts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default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class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private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         // Typ-Angaben und Sichtbarkeiten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constructor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b="1" dirty="0" err="1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this.name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sayHi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 {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`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Hello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, ${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this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.#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}` } // Return-Typ wird abgeleitet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6705705-FB3B-DD40-9CA2-C03F5259FECF}"/>
              </a:ext>
            </a:extLst>
          </p:cNvPr>
          <p:cNvSpPr txBox="1"/>
          <p:nvPr/>
        </p:nvSpPr>
        <p:spPr>
          <a:xfrm>
            <a:off x="487877" y="4180344"/>
            <a:ext cx="76792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//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main.ts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import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from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"./Person";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 = 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Person("Klaus"); // OK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new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Person(123);     // ERROR: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Number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is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not a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string</a:t>
            </a:r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hi =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p.sayHi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 </a:t>
            </a: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hi.toUpperCase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 // OK – hi ist ein String (abgeleitet)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hi.sayHello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(); // ERROR: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sayHello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gibt’s nicht auf String</a:t>
            </a: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3122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TypeScript</a:t>
            </a:r>
          </a:p>
        </p:txBody>
      </p:sp>
      <p:sp>
        <p:nvSpPr>
          <p:cNvPr id="6" name="Rechteck 5"/>
          <p:cNvSpPr/>
          <p:nvPr/>
        </p:nvSpPr>
        <p:spPr>
          <a:xfrm>
            <a:off x="487878" y="910854"/>
            <a:ext cx="917733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TypeScript 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(https://</a:t>
            </a:r>
            <a:r>
              <a:rPr lang="de-DE" sz="2800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typescriptlang.org</a:t>
            </a:r>
            <a:r>
              <a:rPr lang="de-DE" sz="28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IDE Support (Visual Studio Code, IDEA</a:t>
            </a:r>
            <a:r>
              <a:rPr lang="de-DE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Refaktorings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Find 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Usages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etc. zuverlässig möglich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Funktioniert mit allen SPA-Frameworks (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Angular, React)</a:t>
            </a:r>
          </a:p>
          <a:p>
            <a:pPr marL="342900" indent="-342900">
              <a:lnSpc>
                <a:spcPct val="130000"/>
              </a:lnSpc>
              <a:buFont typeface="Arial" charset="0"/>
              <a:buChar char="•"/>
            </a:pPr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M.E. „alternativlos“ im großen Projekt</a:t>
            </a:r>
          </a:p>
          <a:p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5136C5-1BD3-1740-ACB7-87AD24DD954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6099" y="2676366"/>
            <a:ext cx="4273995" cy="406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807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 Manager / Externe Abhängigkeiten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8" y="1159499"/>
            <a:ext cx="890649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node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package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manager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(https://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npmjs.com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Standard Package Manager für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Node-Entwickung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Beschreibung externer Abhängigkeiten 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Eigene Packages können publiziert werden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 zentrale Registry (analog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maven-central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Private Registry (z.B. Nexus) möglich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werden üblicherweise auch notwendige </a:t>
            </a:r>
            <a:r>
              <a:rPr lang="de-DE" sz="2000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Tools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deklariert und installiert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Beispiel für Compiler und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-Tools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Jeder im Team verwendet einheitliche Version</a:t>
            </a:r>
          </a:p>
          <a:p>
            <a:pPr marL="914400" lvl="1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653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Package Manager / Externe Abhängigkeiten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8" y="1159499"/>
            <a:ext cx="8906494" cy="4101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yarn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npm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Alternative (https://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yarnpkg.com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Populäre Alternative zu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npm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Verwendet selbe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Registries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gleiche Abhängigkeitsbeschreibung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Etwas andere Kommandozeilen-Syntax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Besonderes Feature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Plug‘n‘Play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Abhängigkeiten werden nur einmal pro Computer installiert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Workspaces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Arbeiten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Monorepos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755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Module verwenden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9189523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Zentrales </a:t>
            </a:r>
            <a:r>
              <a:rPr lang="de-DE" sz="28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Build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-Werkzeug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webpack.github.io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Erstellt lauffähiges JavaScript-Modul ("Bundle"), quasi ein 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Fat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Jar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 für den Browser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Unterstützung für 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alle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Modul-Systeme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CommonJS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Native, AMD)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Wird von allen Frameworks verwendet, fester Bestandteil im React Tool-Stack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907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Module verwenden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918952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Webpack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: 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Zentrales </a:t>
            </a:r>
            <a:r>
              <a:rPr lang="de-DE" sz="28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Build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-Werkzeug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92C6D90-6E52-5042-85AE-EEF24C5C5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777" y="2152243"/>
            <a:ext cx="6838446" cy="38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65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875656"/>
            <a:ext cx="990600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DOM</a:t>
            </a:r>
            <a:endParaRPr lang="de-DE" sz="54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115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API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Web-Entwicklung mit JavaScript</a:t>
            </a:r>
          </a:p>
        </p:txBody>
      </p:sp>
    </p:spTree>
    <p:extLst>
      <p:ext uri="{BB962C8B-B14F-4D97-AF65-F5344CB8AC3E}">
        <p14:creationId xmlns:p14="http://schemas.microsoft.com/office/powerpoint/2010/main" val="441808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546628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Für heute: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Single-Page-Anwendungen (Hintergrund und Definition)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Umsetzung (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Toolstack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Sprache)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Web-Anwendungen mit JavaScript (DOM API)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Single-Page-Anwendungen am Beispiel React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Frontend-Architekturen</a:t>
            </a:r>
          </a:p>
        </p:txBody>
      </p:sp>
    </p:spTree>
    <p:extLst>
      <p:ext uri="{BB962C8B-B14F-4D97-AF65-F5344CB8AC3E}">
        <p14:creationId xmlns:p14="http://schemas.microsoft.com/office/powerpoint/2010/main" val="1293275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 API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930246" cy="59462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Web-Entwicklung mit JavaScript: Die DOM API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Aus dem HTML-Code erzeugt der Browser das </a:t>
            </a:r>
            <a:r>
              <a:rPr lang="de-DE" sz="2000" b="1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Document</a:t>
            </a:r>
            <a:r>
              <a:rPr lang="de-DE" sz="20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</a:t>
            </a:r>
            <a:r>
              <a:rPr lang="de-DE" sz="2000" b="1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Object</a:t>
            </a:r>
            <a:r>
              <a:rPr lang="de-DE" sz="2000" b="1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Model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 (DOM)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Der Browser rendert und stellt den DOM dar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Über JavaScript kann mit dem DOM interagiert werden: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es können Elemente gesucht werden (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getElementById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, ...)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man kann auf Veränderungen bzw. Ereignisse reagieren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Elemente können hinzugefügt, verändert, gelöscht werden (gilt auch für CSS)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Wenn sich der DOM ändert, rendert der Browser neu und die Änderungen werden für den Benutzer sichtbar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896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Dokumentation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9302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Mozilla Developer Network (MDN)</a:t>
            </a: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  <a:hlinkClick r:id="rId2"/>
              </a:rPr>
              <a:t>https://developer.mozilla.org</a:t>
            </a: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Zentrales Dokumentationsportal rund um JavaScript und DOM APIs</a:t>
            </a:r>
          </a:p>
          <a:p>
            <a:pPr marL="914400" lvl="1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Unterstützt auch von Google, Microsoft, W3C, ...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BA28CD2-B81D-B240-9928-03FBE976E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59" y="3467603"/>
            <a:ext cx="7333281" cy="258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29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 API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930246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Grenzen der DOM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DOM API sehr mächtig, aber auch sehr "sperrig“ und </a:t>
            </a:r>
            <a:r>
              <a:rPr lang="de-DE" sz="2000" dirty="0" err="1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low</a:t>
            </a:r>
            <a:r>
              <a:rPr lang="de-DE" sz="2000" dirty="0">
                <a:solidFill>
                  <a:srgbClr val="36544F"/>
                </a:solidFill>
                <a:latin typeface="Source Sans Pro" panose="020B0503030403020204" pitchFamily="34" charset="77"/>
                <a:ea typeface="Source Sans Pro Semibold" charset="0"/>
                <a:cs typeface="Source Sans Pro Semibold" charset="0"/>
              </a:rPr>
              <a:t>-level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nilshartmann.github.io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-talk/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examples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/dom-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api.html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896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DOM API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93024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Grenzen der DOM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>
              <a:solidFill>
                <a:srgbClr val="36544F"/>
              </a:solidFill>
              <a:latin typeface="Source Sans Pro" panose="020B0503030403020204" pitchFamily="34" charset="77"/>
              <a:ea typeface="Source Sans Pro Semibold" charset="0"/>
              <a:cs typeface="Source Sans Pro Semibold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E6D0D1A-C243-1B44-B847-872EC82BA6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9575" y="1927134"/>
            <a:ext cx="5286847" cy="339677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6A65BF5-D5C8-2841-B54A-C714BFEBA37E}"/>
              </a:ext>
            </a:extLst>
          </p:cNvPr>
          <p:cNvSpPr/>
          <p:nvPr/>
        </p:nvSpPr>
        <p:spPr>
          <a:xfrm>
            <a:off x="-2" y="5752992"/>
            <a:ext cx="9905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Code, der nur für die 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Darstellung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der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Hello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-World-App benötigt wird</a:t>
            </a:r>
          </a:p>
          <a:p>
            <a:pPr algn="ctr"/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(Event-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</a:rPr>
              <a:t>Listener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ausgelassen)</a:t>
            </a:r>
          </a:p>
          <a:p>
            <a:pPr algn="ctr"/>
            <a:r>
              <a:rPr lang="de-DE" sz="1600" dirty="0">
                <a:solidFill>
                  <a:srgbClr val="36544F"/>
                </a:solidFill>
                <a:latin typeface="Source Sans Pro" charset="0"/>
              </a:rPr>
              <a:t> 😱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987364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318158"/>
            <a:ext cx="9906000" cy="567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SPA</a:t>
            </a:r>
          </a:p>
          <a:p>
            <a:pPr algn="ctr"/>
            <a:r>
              <a:rPr lang="de-DE" sz="115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Frameworks</a:t>
            </a:r>
          </a:p>
          <a:p>
            <a:pPr algn="ctr"/>
            <a:endParaRPr lang="de-DE" sz="105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44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am Beispiel</a:t>
            </a:r>
          </a:p>
          <a:p>
            <a:pPr algn="ctr"/>
            <a:r>
              <a:rPr lang="de-DE" sz="138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9595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Frameworks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823503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SPA-Frameworks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spezialisiert auf das Bauen ganzer Anwendungen für den Browser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Höhere Abstraktion als die DOM API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Vier prominente Vertreter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Angular (vormals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AngularJS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Web Components (Standard) </a:t>
            </a:r>
            <a:r>
              <a:rPr lang="de-DE" sz="2000" dirty="0">
                <a:solidFill>
                  <a:srgbClr val="B04432"/>
                </a:solidFill>
                <a:highlight>
                  <a:srgbClr val="FFFF00"/>
                </a:highlight>
                <a:latin typeface="Source Sans Pro" charset="0"/>
                <a:ea typeface="Source Sans Pro" charset="0"/>
                <a:cs typeface="Source Sans Pro" charset="0"/>
              </a:rPr>
              <a:t>“</a:t>
            </a:r>
            <a:r>
              <a:rPr lang="de-DE" sz="2000" dirty="0" err="1">
                <a:solidFill>
                  <a:srgbClr val="B04432"/>
                </a:solidFill>
                <a:highlight>
                  <a:srgbClr val="FFFF00"/>
                </a:highlight>
                <a:latin typeface="Source Sans Pro" charset="0"/>
                <a:ea typeface="Source Sans Pro" charset="0"/>
                <a:cs typeface="Source Sans Pro" charset="0"/>
              </a:rPr>
              <a:t>todo</a:t>
            </a:r>
            <a:r>
              <a:rPr lang="de-DE" sz="2000" dirty="0">
                <a:solidFill>
                  <a:srgbClr val="B04432"/>
                </a:solidFill>
                <a:highlight>
                  <a:srgbClr val="FFFF00"/>
                </a:highlight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B04432"/>
                </a:solidFill>
                <a:highlight>
                  <a:srgbClr val="FFFF00"/>
                </a:highlight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dirty="0">
                <a:solidFill>
                  <a:srgbClr val="B04432"/>
                </a:solidFill>
                <a:highlight>
                  <a:srgbClr val="FFFF00"/>
                </a:highlight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B04432"/>
                </a:solidFill>
                <a:highlight>
                  <a:srgbClr val="FFFF00"/>
                </a:highlight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B04432"/>
                </a:solidFill>
                <a:highlight>
                  <a:srgbClr val="FFFF00"/>
                </a:highlight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B04432"/>
                </a:solidFill>
                <a:highlight>
                  <a:srgbClr val="FFFF00"/>
                </a:highlight>
                <a:latin typeface="Source Sans Pro" charset="0"/>
                <a:ea typeface="Source Sans Pro" charset="0"/>
                <a:cs typeface="Source Sans Pro" charset="0"/>
              </a:rPr>
              <a:t>platform</a:t>
            </a:r>
            <a:r>
              <a:rPr lang="de-DE" sz="2000" dirty="0">
                <a:solidFill>
                  <a:srgbClr val="B04432"/>
                </a:solidFill>
                <a:highlight>
                  <a:srgbClr val="FFFF00"/>
                </a:highlight>
                <a:latin typeface="Source Sans Pro" charset="0"/>
                <a:ea typeface="Source Sans Pro" charset="0"/>
                <a:cs typeface="Source Sans Pro" charset="0"/>
              </a:rPr>
              <a:t>“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CLIs helfen bei Installation und Verwaltung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Frameworks und Tool-Stack mittlerweile relativ stabil und "Standard"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7956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Frameworks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823503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platform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Standard JavaScript und Standard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Brower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heute viel möglich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"Modernes" JavaScript mit Modulsystem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Browsersupport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WebComponents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Komponenten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Platform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(Standard) oder SPA-Bibliothek?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🤔 Was spricht für das eine, was für das andere?</a:t>
            </a:r>
          </a:p>
        </p:txBody>
      </p:sp>
    </p:spTree>
    <p:extLst>
      <p:ext uri="{BB962C8B-B14F-4D97-AF65-F5344CB8AC3E}">
        <p14:creationId xmlns:p14="http://schemas.microsoft.com/office/powerpoint/2010/main" val="2328700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Frameworks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823503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Use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platform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Mit Standard JavaScript und Standard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Brower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API heute viel möglich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"Modernes" JavaScript mit Modulsystem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guter Browsersupport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WebComponents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für Komponenten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>
              <a:lnSpc>
                <a:spcPct val="120000"/>
              </a:lnSpc>
            </a:pP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Platform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(Standard) oder SPA-Bibliothek?</a:t>
            </a:r>
            <a:b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🤔 Was spricht für das eine, was für das andere?</a:t>
            </a:r>
          </a:p>
        </p:txBody>
      </p:sp>
    </p:spTree>
    <p:extLst>
      <p:ext uri="{BB962C8B-B14F-4D97-AF65-F5344CB8AC3E}">
        <p14:creationId xmlns:p14="http://schemas.microsoft.com/office/powerpoint/2010/main" val="17335317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No</a:t>
            </a:r>
            <a:r>
              <a:rPr lang="de-DE" dirty="0"/>
              <a:t> Frameworks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823503" cy="709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Platform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Standard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Eher langsame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Weiterenwicklung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zukunftssicher (es gibt praktisch keine API die aus dem DOM entfernt wurde)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Gefällt mir das Programmiermodell?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SPA-Framework...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unterschiedliche Programmiermodelle "für jeden Geschmack"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Eher schnellere Weiterentwicklung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Variiert je nach Framework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Insgesamt aber recht stabil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Zukunftssicher?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Platform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(Standard) oder SPA-Bibliothek? </a:t>
            </a:r>
          </a:p>
          <a:p>
            <a:pPr marL="800100" lvl="1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🤔 Was spricht für das eine, was für das andere?</a:t>
            </a:r>
          </a:p>
        </p:txBody>
      </p:sp>
    </p:spTree>
    <p:extLst>
      <p:ext uri="{BB962C8B-B14F-4D97-AF65-F5344CB8AC3E}">
        <p14:creationId xmlns:p14="http://schemas.microsoft.com/office/powerpoint/2010/main" val="3700317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Mal kurz ausprobieren</a:t>
            </a:r>
            <a:r>
              <a:rPr lang="de-DE" dirty="0"/>
              <a:t>...</a:t>
            </a:r>
          </a:p>
        </p:txBody>
      </p:sp>
      <p:sp>
        <p:nvSpPr>
          <p:cNvPr id="7" name="Rechteck 6"/>
          <p:cNvSpPr/>
          <p:nvPr/>
        </p:nvSpPr>
        <p:spPr>
          <a:xfrm>
            <a:off x="487877" y="1159499"/>
            <a:ext cx="80861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Online-Editor: 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https://</a:t>
            </a:r>
            <a:r>
              <a:rPr lang="de-DE" sz="2800" b="1" dirty="0" err="1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codesandbox.io</a:t>
            </a:r>
            <a:r>
              <a:rPr lang="de-DE" sz="2800" b="1" dirty="0">
                <a:solidFill>
                  <a:srgbClr val="36544F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/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Vollständiger JavaScript/TypeScript-Editor im Web</a:t>
            </a: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Vorkonfigurierte Projekte für Angular, React,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Vue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lnSpc>
                <a:spcPct val="13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ausprobieren, ohne was installieren müssen</a:t>
            </a:r>
          </a:p>
          <a:p>
            <a:pPr marL="914400" lvl="1" indent="-457200">
              <a:lnSpc>
                <a:spcPct val="130000"/>
              </a:lnSpc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800" b="1" dirty="0">
              <a:solidFill>
                <a:srgbClr val="36544F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6F7FDCB-A68B-A049-90A6-34A868FD44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3510" y="2999174"/>
            <a:ext cx="5128913" cy="357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12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1610548"/>
            <a:ext cx="9906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Single-</a:t>
            </a:r>
          </a:p>
          <a:p>
            <a:pPr algn="ctr"/>
            <a:r>
              <a:rPr lang="de-DE" sz="7200" b="1" dirty="0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Page-</a:t>
            </a:r>
          </a:p>
          <a:p>
            <a:pPr algn="ctr"/>
            <a:r>
              <a:rPr lang="de-DE" sz="7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Anwendungen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</p:spTree>
    <p:extLst>
      <p:ext uri="{BB962C8B-B14F-4D97-AF65-F5344CB8AC3E}">
        <p14:creationId xmlns:p14="http://schemas.microsoft.com/office/powerpoint/2010/main" val="21710493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823503" cy="458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reactjs.org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Minimales API (?)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Minimales Feature Set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👉 Ihr könnt/müsst viele Entscheidungen selbst treffen</a:t>
            </a:r>
            <a:b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👉 </a:t>
            </a:r>
            <a:r>
              <a:rPr lang="de-DE" sz="2000" dirty="0">
                <a:solidFill>
                  <a:srgbClr val="FF0000"/>
                </a:solidFill>
                <a:highlight>
                  <a:srgbClr val="FFFF00"/>
                </a:highlight>
                <a:latin typeface="Source Sans Pro" charset="0"/>
                <a:ea typeface="Source Sans Pro" charset="0"/>
                <a:cs typeface="Source Sans Pro" charset="0"/>
              </a:rPr>
              <a:t>Sehen wir später, auch in Bezug auf Eure Fragen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Bewusste Verstöße gegen „Best Practices“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eher 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funktionale Programmierung/API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6963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F6B1A-E286-5D42-9D34-5D4561AF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F7BE079-16F0-554F-8EAF-72B6207C1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77" y="2230423"/>
            <a:ext cx="8509000" cy="43434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C7E5A2B-E346-1D47-9F93-CF3E10935AAC}"/>
              </a:ext>
            </a:extLst>
          </p:cNvPr>
          <p:cNvSpPr txBox="1"/>
          <p:nvPr/>
        </p:nvSpPr>
        <p:spPr>
          <a:xfrm>
            <a:off x="647067" y="1079135"/>
            <a:ext cx="8823503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React: Aufteilung nach Komponenten</a:t>
            </a:r>
          </a:p>
        </p:txBody>
      </p:sp>
    </p:spTree>
    <p:extLst>
      <p:ext uri="{BB962C8B-B14F-4D97-AF65-F5344CB8AC3E}">
        <p14:creationId xmlns:p14="http://schemas.microsoft.com/office/powerpoint/2010/main" val="10808268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7" y="1079135"/>
            <a:ext cx="8823503" cy="273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4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React: Komponenten 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bestehen aus 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Logik und UI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keine </a:t>
            </a:r>
            <a:r>
              <a:rPr lang="de-DE" sz="20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Templatesprache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(?)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</a:t>
            </a: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deklarativ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beschrieben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immer komplett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gerendet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(kein 2-Wege-Databinding)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werden zu ganzen Anwendungen aggregiert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0934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Komponenten werden zu Anwendungen aggregiert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Beispiel: XING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0FDD613-F71F-CE4C-AE88-95A1E84E77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5644" y="2065448"/>
            <a:ext cx="4454711" cy="461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55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746521" y="1091859"/>
            <a:ext cx="84129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  <a:ea typeface="Source Code Pro Light" panose="020B0409030403020204" pitchFamily="49" charset="0"/>
              </a:rPr>
              <a:t>Live: </a:t>
            </a:r>
          </a:p>
          <a:p>
            <a:pPr algn="ctr"/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  <a:ea typeface="Source Code Pro Light" panose="020B0409030403020204" pitchFamily="49" charset="0"/>
              </a:rPr>
              <a:t>eine Mini-"Anwendung" vom Editor zum Browser</a:t>
            </a:r>
          </a:p>
          <a:p>
            <a:pPr algn="ctr"/>
            <a:endParaRPr lang="de-DE" sz="2400" dirty="0">
              <a:solidFill>
                <a:srgbClr val="36544F"/>
              </a:solidFill>
              <a:latin typeface="Source Sans Pro" panose="020B0503030403020204" pitchFamily="34" charset="0"/>
              <a:ea typeface="Source Code Pro Light" panose="020B0409030403020204" pitchFamily="49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040AB8-FE14-F549-A839-16EF5B74D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941" y="2292188"/>
            <a:ext cx="5447886" cy="356162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5A21A98-4B24-0C40-92BD-47F825407F5A}"/>
              </a:ext>
            </a:extLst>
          </p:cNvPr>
          <p:cNvSpPr/>
          <p:nvPr/>
        </p:nvSpPr>
        <p:spPr>
          <a:xfrm>
            <a:off x="3347727" y="5892566"/>
            <a:ext cx="3626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Light" panose="020B0409030403020204" pitchFamily="49" charset="0"/>
              </a:rPr>
              <a:t>(blog-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  <a:ea typeface="Source Code Pro Light" panose="020B0409030403020204" pitchFamily="49" charset="0"/>
              </a:rPr>
              <a:t>example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Light" panose="020B0409030403020204" pitchFamily="49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  <a:ea typeface="Source Code Pro Light" panose="020B0409030403020204" pitchFamily="49" charset="0"/>
              </a:rPr>
              <a:t>steps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  <a:ea typeface="Source Code Pro Light" panose="020B0409030403020204" pitchFamily="49" charset="0"/>
              </a:rPr>
              <a:t>/1-hello-world)</a:t>
            </a:r>
          </a:p>
        </p:txBody>
      </p:sp>
    </p:spTree>
    <p:extLst>
      <p:ext uri="{BB962C8B-B14F-4D97-AF65-F5344CB8AC3E}">
        <p14:creationId xmlns:p14="http://schemas.microsoft.com/office/powerpoint/2010/main" val="5198496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- Eine Komponente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1573326"/>
            <a:ext cx="841295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[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]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React.useState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props.initialGreeting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buttonDisabled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greeting.length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=== 0;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div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input</a:t>
            </a:r>
            <a:endParaRPr lang="de-DE" sz="1400" b="1" dirty="0">
              <a:solidFill>
                <a:srgbClr val="9E60B8"/>
              </a:solidFill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value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onChange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setGreeting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e.target.value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/&gt;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disabled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buttonDisabled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onClick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={() =&gt;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props.onGreet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)}&gt;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button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div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817679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- Eine Anwendung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7" y="1573326"/>
            <a:ext cx="873019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{Header, Main,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Footer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"./Layout";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(&lt;&gt;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Header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&gt;&lt;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Header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Main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Hello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!" 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=&gt; ... } /&gt;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Main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Footer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&gt;©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Inc.&lt;/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Footer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&lt;/&gt;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08948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- Eine Komponente mit TypeScript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1573326"/>
            <a:ext cx="84129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type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GreeterProps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initialGreeting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string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):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void</a:t>
            </a:r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default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props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: 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GreeterProps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Rest unverändert,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TypeScript kann alle Typen herleiten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653877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– Mit TypeScript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Fehlermeldungen bei inkorrekter Verwendung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2DB7D3-CB4F-EC42-B9E9-6E823771E4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3561" y="2575249"/>
            <a:ext cx="7398877" cy="266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063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217532" cy="1544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– Clientseitiges Routing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 Router-Komponente synchronisiert URL mit der Anwendung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"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Deep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-Links" funktionieren und gewohnte Navigation über Back-Button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2625092"/>
            <a:ext cx="873019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BrowserRouter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Router, Redirect }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-router";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forms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App()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return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&lt;Main&gt;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BrowserRouter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 &lt;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... /&gt;          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 &lt;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LoginForm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         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path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="/"&gt;  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Redirect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greet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"&gt; 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  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               &lt;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NotFound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           &lt;/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Route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  &lt;/</a:t>
            </a:r>
            <a:r>
              <a:rPr lang="de-DE" sz="1400" b="1" dirty="0" err="1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BrowserRouter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&lt;/Main&gt;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...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69427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23740D-992A-714F-B851-2A97F44B6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outlook.live.com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6757D76-2863-264A-8F0B-63F26CDB3D3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017" y="437321"/>
            <a:ext cx="7264800" cy="494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76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730196" cy="2282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Serverseitiges Rendering (SSR)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– Anwendung auf dem Server vorrendern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Schnelle First-Page-Impression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Verbessertes SEO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Vorschauen, z.B. in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Social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Media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587901" y="3785026"/>
            <a:ext cx="873019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ReactDOMServer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-dom/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server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"./App";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ReactDOMServer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.renderToString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(&lt;</a:t>
            </a:r>
            <a:r>
              <a:rPr lang="de-DE" sz="1400" b="1" dirty="0">
                <a:solidFill>
                  <a:srgbClr val="9E60B8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App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/&gt;);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8887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Testen </a:t>
            </a:r>
          </a:p>
        </p:txBody>
      </p:sp>
      <p:sp>
        <p:nvSpPr>
          <p:cNvPr id="6" name="Rechteck 5"/>
          <p:cNvSpPr/>
          <p:nvPr/>
        </p:nvSpPr>
        <p:spPr>
          <a:xfrm>
            <a:off x="2809999" y="2359771"/>
            <a:ext cx="6895112" cy="3939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export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a,b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) { </a:t>
            </a: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return</a:t>
            </a:r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a+b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};</a:t>
            </a: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import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{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from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'../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sum.js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';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of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and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is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4', 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mr-IN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(2, 2)).</a:t>
            </a:r>
            <a:r>
              <a:rPr lang="mr-IN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toBe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(4);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}); 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test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('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of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and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2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is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not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3', </a:t>
            </a:r>
            <a:r>
              <a:rPr lang="de-DE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function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() {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de-DE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  </a:t>
            </a:r>
            <a:r>
              <a:rPr lang="mr-IN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expect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</a:t>
            </a:r>
            <a:r>
              <a:rPr lang="mr-IN" sz="1600" dirty="0" err="1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sum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(2, 2)).</a:t>
            </a:r>
            <a:r>
              <a:rPr lang="mr-IN" sz="1600" dirty="0" err="1">
                <a:solidFill>
                  <a:srgbClr val="EF7D1D"/>
                </a:solidFill>
                <a:latin typeface="Source Code Pro" charset="0"/>
                <a:ea typeface="Source Code Pro" charset="0"/>
                <a:cs typeface="Source Code Pro" charset="0"/>
              </a:rPr>
              <a:t>not.toBe</a:t>
            </a:r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(3);  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  <a:p>
            <a:r>
              <a:rPr lang="mr-IN" sz="1600" dirty="0">
                <a:solidFill>
                  <a:srgbClr val="36544F"/>
                </a:solidFill>
                <a:latin typeface="Source Code Pro" charset="0"/>
                <a:ea typeface="Source Code Pro" charset="0"/>
                <a:cs typeface="Source Code Pro" charset="0"/>
              </a:rPr>
              <a:t>});</a:t>
            </a:r>
            <a:endParaRPr lang="de-DE" sz="1600" dirty="0">
              <a:solidFill>
                <a:srgbClr val="36544F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487878" y="2361952"/>
            <a:ext cx="1995055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de-DE" sz="160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sum.js</a:t>
            </a:r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r>
              <a:rPr lang="de-DE" sz="1600" dirty="0" err="1">
                <a:solidFill>
                  <a:srgbClr val="36544F"/>
                </a:solidFill>
                <a:latin typeface="Source Code Pro Medium" charset="0"/>
                <a:ea typeface="Source Code Pro Medium" charset="0"/>
                <a:cs typeface="Source Code Pro Medium" charset="0"/>
              </a:rPr>
              <a:t>sum.test.js</a:t>
            </a:r>
            <a:endParaRPr lang="de-DE" sz="1600" dirty="0">
              <a:solidFill>
                <a:srgbClr val="36544F"/>
              </a:solidFill>
              <a:latin typeface="Source Code Pro Medium" charset="0"/>
              <a:ea typeface="Source Code Pro Medium" charset="0"/>
              <a:cs typeface="Source Code Pro Medium" charset="0"/>
            </a:endParaRPr>
          </a:p>
          <a:p>
            <a:pPr algn="r"/>
            <a:endParaRPr lang="de-DE" sz="1600" dirty="0">
              <a:solidFill>
                <a:srgbClr val="EF7D1D"/>
              </a:solidFill>
              <a:latin typeface="Source Code Pro" charset="0"/>
              <a:ea typeface="Source Code Pro" charset="0"/>
              <a:cs typeface="Source Code Pro" charset="0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87878" y="1159499"/>
            <a:ext cx="94181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Code-Beispiel: 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Unittest</a:t>
            </a:r>
            <a:r>
              <a:rPr lang="de-DE" sz="2800" b="1" dirty="0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 mit </a:t>
            </a:r>
            <a:r>
              <a:rPr lang="de-DE" sz="2800" b="1" dirty="0" err="1">
                <a:solidFill>
                  <a:srgbClr val="EF7D1D"/>
                </a:solidFill>
                <a:latin typeface="Source Sans Pro Semibold" charset="0"/>
                <a:ea typeface="Source Sans Pro Semibold" charset="0"/>
                <a:cs typeface="Source Sans Pro Semibold" charset="0"/>
              </a:rPr>
              <a:t>Jest</a:t>
            </a:r>
            <a:endParaRPr lang="de-DE" sz="2800" b="1" dirty="0">
              <a:solidFill>
                <a:srgbClr val="EF7D1D"/>
              </a:solidFill>
              <a:latin typeface="Source Sans Pro Semibold" charset="0"/>
              <a:ea typeface="Source Sans Pro Semibold" charset="0"/>
              <a:cs typeface="Source Sans Pro Semibold" charset="0"/>
            </a:endParaRPr>
          </a:p>
          <a:p>
            <a:pPr marL="457200" indent="-457200">
              <a:buFont typeface="Arial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1211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1174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React – Testen einer Komponente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Testen ohne Browser möglich,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headless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im CI-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2142492"/>
            <a:ext cx="8730197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React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fireEvent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"@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testing-library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react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import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BlogPost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from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"./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BlogPost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test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should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behave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fine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", () =&gt; {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Mock für Event-Handler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onNewPostHandler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jest.fn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Komponente Rendern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getByText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,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container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} =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render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  &lt;</a:t>
            </a:r>
            <a:r>
              <a:rPr lang="de-DE" sz="1400" b="1" dirty="0" err="1">
                <a:solidFill>
                  <a:srgbClr val="FB8E20"/>
                </a:solidFill>
                <a:latin typeface="Source Code Pro Light" panose="020B0409030403020204" pitchFamily="49" charset="0"/>
                <a:ea typeface="Source Code Pro Light" panose="020B0409030403020204" pitchFamily="49" charset="0"/>
              </a:rPr>
              <a:t>BlogPost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="..."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onNewPost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={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onNewPostHandler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/&gt;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Ereignis simulieren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fireEvent.click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getByText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("Add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new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Post"));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Ergebnis überprüfen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expect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onNewPostHandler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).</a:t>
            </a:r>
            <a:r>
              <a:rPr lang="de-DE" sz="1400" b="1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toHaveBeenCalledOnce</a:t>
            </a:r>
            <a:r>
              <a:rPr lang="de-DE" sz="1400" b="1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9181283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339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End-2-End-Tests im Browser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TestCafe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devexpress.github.io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testcafe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Cypress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www.cypress.io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Selenium</a:t>
            </a:r>
            <a:r>
              <a:rPr lang="de-DE" sz="2000" dirty="0">
                <a:solidFill>
                  <a:srgbClr val="36544F"/>
                </a:solidFill>
                <a:latin typeface="Source Sans Pro Light" panose="020B0403030403020204" pitchFamily="34" charset="77"/>
                <a:ea typeface="Source Sans Pro" charset="0"/>
                <a:cs typeface="Source Sans Pro" charset="0"/>
              </a:rPr>
              <a:t> natürlich weiterhin möglich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Tests werden in JavaScript/TypeScript geschrieben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Guter Browser-Support (insb.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TestCafe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Gutes Debuggen und Fehleranalyse von Tests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Ausführung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headless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im CI-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möglich</a:t>
            </a:r>
          </a:p>
        </p:txBody>
      </p:sp>
    </p:spTree>
    <p:extLst>
      <p:ext uri="{BB962C8B-B14F-4D97-AF65-F5344CB8AC3E}">
        <p14:creationId xmlns:p14="http://schemas.microsoft.com/office/powerpoint/2010/main" val="28495584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Storybook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(https://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storybook.js.org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Testen, dokumentieren und präsentieren von Komponenten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A51C324-BBF7-B649-BD1D-3099376EF4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0358" y="1968285"/>
            <a:ext cx="6860462" cy="459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929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React Hinaus...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365196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Styling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Ihr müsst „ganz normales“ CSS schreiben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Übliche Tools: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BEM (eher Methode):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https://getbem.com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SASS/LESS (CSS Präprozessoren)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CSS Modules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SASS + CSS Modules funktionieren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create-react-app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out-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-box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8653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React Hinaus...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365196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Styling: CSS-in-JavaScript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CSS wird direkt in JavaScript geschrieben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Prominente Vertreter (mit React Support):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Styled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Components (https://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styled-components.com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CssInJs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https://cssinjs.org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Auch bei diesen Ansätzen wird „normales“ CSS für den Browser erzeugt</a:t>
            </a:r>
          </a:p>
        </p:txBody>
      </p:sp>
    </p:spTree>
    <p:extLst>
      <p:ext uri="{BB962C8B-B14F-4D97-AF65-F5344CB8AC3E}">
        <p14:creationId xmlns:p14="http://schemas.microsoft.com/office/powerpoint/2010/main" val="23887798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React Hinaus...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365196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Barrierefreiheit: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möglich mit React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Ihr seid verantwortlich für das HTML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aria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-*-Elemente, Markup etc.)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Vieles ist React-unabhängig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semantisches Markup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alt-Attribute für Bilder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Titel setzen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React kann helfen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Findet klassische Fehler (vergessene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aria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-Attribute etc.)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https://www.npmjs.com/package/eslint-plugin-jsx-a11y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react-testing-library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versucht Entwicklung barrierefreier Apps zu forcieren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Mehr zu React und Barrierefreiheit: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reactjs.org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accessibility.html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44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React Hinaus...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365196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Barrierefreiheit: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möglich mit React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Ihr seid verantwortlich für das HTML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aria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-*-Elemente, Markup etc.)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Vieles ist React-unabhängig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semantisches Markup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alt-Attribute für Bilder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Titel setzen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9264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React Hinaus...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365196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Barrierefreiheit: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möglich mit React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Ihr seid verantwortlich für das HTML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aria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-*-Elemente, Markup etc.)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Vieles ist React-unabhängig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semantisches Markup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alt-Attribute für Bilder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Titel setzen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React kann helfen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Findet klassische Fehler (vergessene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aria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-Attribute etc.)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https://www.npmjs.com/package/eslint-plugin-jsx-a11y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346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rgbClr val="36544F"/>
                </a:solidFill>
                <a:hlinkClick r:id="rId3"/>
              </a:rPr>
              <a:t>https://</a:t>
            </a:r>
            <a:r>
              <a:rPr lang="de-DE" dirty="0" err="1">
                <a:solidFill>
                  <a:srgbClr val="36544F"/>
                </a:solidFill>
                <a:hlinkClick r:id="rId3"/>
              </a:rPr>
              <a:t>www.figma.com</a:t>
            </a:r>
            <a:endParaRPr lang="de-DE" dirty="0">
              <a:solidFill>
                <a:srgbClr val="36544F"/>
              </a:solidFill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5248" y="173122"/>
            <a:ext cx="7495504" cy="571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748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React Hinaus...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365196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Barrierefreiheit: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Grundsätzlich möglich mit React</a:t>
            </a:r>
            <a:endParaRPr lang="de-DE" sz="2000" b="1" dirty="0">
              <a:solidFill>
                <a:srgbClr val="EF7D1D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Ihr seid verantwortlich für das HTML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aria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-*-Elemente, Markup etc.)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Vieles ist React-unabhängig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semantisches Markup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alt-Attribute für Bilder etc.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Titel setzen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Plug-in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für React kann helfen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Findet klassische Fehler (vergessene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aria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-Attribute etc.)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https://www.npmjs.com/package/eslint-plugin-jsx-a11y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react-testing-library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versucht Entwicklung barrierefreier Apps zu forcieren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Mehr zu React und Barrierefreiheit:</a:t>
            </a:r>
            <a:b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reactjs.org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docs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accessibility.html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1125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000986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Fertiges Setup neuer Projekte: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create-react-app</a:t>
            </a:r>
            <a:r>
              <a:rPr lang="de-DE" sz="2000" b="1" dirty="0">
                <a:solidFill>
                  <a:srgbClr val="FB8E20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create-react-app.dev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/ 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Erzeugt neues React Projekt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Fertige Konfiguration für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-Prozess,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Testing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...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Jest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react-testing-library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(inklusive a11y-Plug-in)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Produktionsbuild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Minifizierung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diversen Optimierungen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3178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334200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Deployment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create-react-app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erzeugt statische Assets  (JavaScript, CSS, HTML) im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die auf einen regulären Web-Server (z.B.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nginx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 kopiert werden können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-Prozess (inklusive Testen, Quality-Checks) etc. kann über gewohnte Tools erfolgen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GitLab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Jenkins, ...)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6663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250AD-4751-B74B-9551-27266FE19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React Hinaus...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1A6D5C-3C03-3D40-A70C-8D663572AF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React ist eine </a:t>
            </a:r>
            <a:r>
              <a:rPr lang="de-DE" u="sng" dirty="0"/>
              <a:t>Bibliothek</a:t>
            </a:r>
            <a:r>
              <a:rPr lang="de-DE" dirty="0"/>
              <a:t>, kein Framework!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zu vielen Dingen macht React keine Aussage, wie man es machen soll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es gibt aber oftmals de-facto-Standard Wege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React hat sehr wenig Anforderungen, die meisten existieren Browser APIs und JavaScript Bibliotheken lassen sich mit React verwenden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573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React Hinaus...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217532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Laden von Daten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Oft verwendet: </a:t>
            </a:r>
            <a:r>
              <a:rPr lang="de-DE" sz="20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fetch</a:t>
            </a:r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API (ersetzt Ajax-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Requests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mit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XmlHttpRequest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Browser Standard API</a:t>
            </a: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F13C594-64A4-EB4F-9D2E-C319533B85B5}"/>
              </a:ext>
            </a:extLst>
          </p:cNvPr>
          <p:cNvSpPr/>
          <p:nvPr/>
        </p:nvSpPr>
        <p:spPr>
          <a:xfrm>
            <a:off x="647068" y="2942808"/>
            <a:ext cx="873019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fetch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("http://my-api.com/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");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  <a:p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if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(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response.ok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const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=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await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response.</a:t>
            </a:r>
            <a:r>
              <a:rPr lang="de-DE" sz="1400" b="1" dirty="0" err="1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body</a:t>
            </a:r>
            <a:r>
              <a:rPr lang="de-DE" sz="1400" b="1" dirty="0"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()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;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users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ist hier ein JavaScript-Objekt mit den geladenen Daten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 </a:t>
            </a:r>
            <a:r>
              <a:rPr lang="de-DE" sz="1400" dirty="0" err="1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else</a:t>
            </a:r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{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 // ...</a:t>
            </a:r>
          </a:p>
          <a:p>
            <a:r>
              <a:rPr lang="de-DE" sz="1400" dirty="0">
                <a:latin typeface="Source Code Pro Light" panose="020B0409030403020204" pitchFamily="49" charset="0"/>
                <a:ea typeface="Source Code Pro Light" panose="020B0409030403020204" pitchFamily="49" charset="0"/>
              </a:rPr>
              <a:t>}</a:t>
            </a:r>
          </a:p>
          <a:p>
            <a:endParaRPr lang="de-DE" sz="1400" dirty="0">
              <a:latin typeface="Source Code Pro Light" panose="020B0409030403020204" pitchFamily="49" charset="0"/>
              <a:ea typeface="Source Code Pro Light" panose="020B04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7533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React Hinaus...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06262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Speichern von Daten im Browser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 Storage API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den Netzwerkverkehr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z.B. für Offline-fähigkeit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https://developer.mozilla.org/en-US/docs/Web/API/Cache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1974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React Hinaus...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062620" cy="451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Speichern von Daten im Browser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 Storage API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den Netzwerkverkehr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z.B. für Offline-fähigkeit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https://developer.mozilla.org/en-US/docs/Web/API/Cache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Storage / Session Storage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Key-Value-Store (Strings) im Browser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z.B. User-Token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Session: gültig für einen Browser-Tab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Storage über mehrere Tabs und Fenster, auch über Browser Neustart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https://developer.mozilla.org/en-US/docs/Web/API/Window/localStorage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5709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 React Hinaus...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9062620" cy="6763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6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Speichern von Daten im Browser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 Storage API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Cached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den Netzwerkverkehr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z.B. für Offline-fähigkeit </a:t>
            </a:r>
            <a:b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</a:b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2"/>
              </a:rPr>
              <a:t>https://developer.mozilla.org/en-US/docs/Web/API/Cache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1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Storage / Session Storage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Key-Value-Store (Strings) im Browser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z.B. User-Token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Session: gültig für einen Browser-Tab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Local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Storage über mehrere Tabs und Fenster, auch über Browser Neustart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3"/>
              </a:rPr>
              <a:t>https://developer.mozilla.org/en-US/docs/Web/API/Window/localStorage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IndexedDB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SQL-artiger Speicher im Browser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für größere strukturierte Daten, z.B. Formulare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große Datenmengen (variiert je Browser, genau wie Vorhaltezeit)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  <a:hlinkClick r:id="rId4"/>
              </a:rPr>
              <a:t>https://developer.mozilla.org/en-US/docs/Web/API/IndexedDB_API</a:t>
            </a: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👉 Daten bleiben in jedem Fall in </a:t>
            </a:r>
            <a:r>
              <a:rPr lang="de-DE" sz="1600" b="1" i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einem</a:t>
            </a:r>
            <a:r>
              <a:rPr lang="de-DE" sz="16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Browser; kein Weiterverarbeiten in anderem Browser möglich 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16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997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3342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Toolchain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 (meine persönliche Empfehlung)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create-react-app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Erzeugen Eures Projektes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Editoren: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IntelliJ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IDEA (Ultimate) oder VS Code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Sprache: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TypeScript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Zum Testen: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Unit und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Integrationtests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Jest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und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react-testing-library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(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defacto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Standard)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End2End-Tests: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TestCafe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oder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Cypress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Code Analyse: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ESLint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, ggf.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SonarCube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Obfuscation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: ?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Kontinuierlicher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Build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 wie gewohnt (Jenkins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etc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)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64654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93307" y="3279509"/>
            <a:ext cx="99060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Frontend-</a:t>
            </a:r>
          </a:p>
          <a:p>
            <a:pPr algn="ctr"/>
            <a:r>
              <a:rPr lang="de-DE" sz="8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Architektur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3921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Exkurs: Progressive Web App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546628" cy="3760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u="sng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Progressive Web Apps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Trennung zwischen Web und nativer App aufheben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Responsive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Design, um wie native Apps auszusehen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Offline-fähig durch Daten Caching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Können (auf dem Home-Screen) lokal installiert werden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Erlauben den Empfang von Push-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Notifications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Können als SPA entwickelt werden, ist aber kein Muss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"Progressive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Enhancement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": Features werden je nach Browser zur Verfügung gestellt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2456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Frameworks: wir bauen Komponenten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5586C0-BFD2-6E41-ABF3-7035CEDA1B0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1989" y="2123197"/>
            <a:ext cx="5482022" cy="419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446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Architektur-Muster: Smart- und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Dumb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47EF820-F0D7-DA42-A6AE-70B6B1E1EF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191" y="1804191"/>
            <a:ext cx="6035618" cy="476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873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Architektur-Muster: Smart- und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Dumb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CDBBACB-B3AF-6A4E-893E-F304C311E5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189" y="1804191"/>
            <a:ext cx="6035619" cy="475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134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Komposition von 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Architektur-Muster: Smart- und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Dumb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FAA6AD-B6EB-9A41-B90D-D4AA7DD3C4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190" y="1804191"/>
            <a:ext cx="6035619" cy="475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770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Komposition von 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Architektur-Muster: Smart- und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Dumb</a:t>
            </a: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-Komponenten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FAA6AD-B6EB-9A41-B90D-D4AA7DD3C4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5190" y="1804191"/>
            <a:ext cx="6035619" cy="4759338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FEBECFCD-180B-4440-B42E-CEA1FCAAEAC4}"/>
              </a:ext>
            </a:extLst>
          </p:cNvPr>
          <p:cNvCxnSpPr>
            <a:cxnSpLocks/>
          </p:cNvCxnSpPr>
          <p:nvPr/>
        </p:nvCxnSpPr>
        <p:spPr>
          <a:xfrm>
            <a:off x="4429502" y="5552661"/>
            <a:ext cx="1024467" cy="0"/>
          </a:xfrm>
          <a:prstGeom prst="straightConnector1">
            <a:avLst/>
          </a:prstGeom>
          <a:ln w="53975">
            <a:solidFill>
              <a:srgbClr val="B0443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203B0F0-43B3-4747-949D-7CA227CD12EC}"/>
              </a:ext>
            </a:extLst>
          </p:cNvPr>
          <p:cNvSpPr txBox="1"/>
          <p:nvPr/>
        </p:nvSpPr>
        <p:spPr>
          <a:xfrm>
            <a:off x="4331414" y="5685877"/>
            <a:ext cx="12618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rgbClr val="B04432"/>
                </a:solidFill>
                <a:latin typeface="Source Sans Pro" panose="020B0503030403020204" pitchFamily="34" charset="77"/>
              </a:rPr>
              <a:t>verbotener Zugriff</a:t>
            </a:r>
          </a:p>
        </p:txBody>
      </p:sp>
    </p:spTree>
    <p:extLst>
      <p:ext uri="{BB962C8B-B14F-4D97-AF65-F5344CB8AC3E}">
        <p14:creationId xmlns:p14="http://schemas.microsoft.com/office/powerpoint/2010/main" val="32406820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 Muster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Reaktives Verhalten: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Nachvollziehbarer 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Renderzyklus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EC02F99-9E25-1B49-B434-42079FC02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4134" y="2296639"/>
            <a:ext cx="7105407" cy="360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235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1913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Grenzen dieser Architektur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Große Komponenten entstehen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Viele Controller-Komponenten =&gt; wieder Chaos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Starke Abhängigkeit vom gewählten UI-Framework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3725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3390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Grenzen dieser Architektur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Große Komponenten entstehen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Viele Controller-Komponenten =&gt; wieder Chaos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Starke Abhängigkeit vom gewählten UI-Framework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Externes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Statemangement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Verschiebt Logik und Zustand aus der Komponente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Prominente Vertreter: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Redux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MobX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23614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Externes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Statemanagement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336702E-2A30-234A-9DD2-AF576B8FC3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6953" y="1771749"/>
            <a:ext cx="6280953" cy="494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789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Externes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Statemanagement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2A85FD-8467-624C-85D8-2090AAA75F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7399" y="1818733"/>
            <a:ext cx="6088209" cy="479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45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Exkurs: Progressive Web App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8546628" cy="43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Beispiel: </a:t>
            </a:r>
            <a:r>
              <a:rPr lang="de-DE" sz="20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20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mobile.twitter.com</a:t>
            </a:r>
            <a:endParaRPr lang="de-DE" sz="2000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1BFCE2A-CE9D-C142-A1D1-9EA9603DFB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457" y="1967947"/>
            <a:ext cx="2381664" cy="42340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86407C6-F9A8-394B-9D31-5C9E6416B6D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7435" y="1967947"/>
            <a:ext cx="2381664" cy="423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1458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Externes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Statemanagement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2E47773-8613-3F4F-87F2-6B2F38D59D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9003" y="1810882"/>
            <a:ext cx="6078493" cy="478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1256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Externes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Statemanagement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0F62D12-2DE0-E14E-9D90-09AC71C9D36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1813934"/>
            <a:ext cx="6094307" cy="47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013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805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Externes </a:t>
            </a:r>
            <a:r>
              <a:rPr lang="de-DE" sz="2000" b="1" dirty="0" err="1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Statemanagement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>
              <a:lnSpc>
                <a:spcPct val="120000"/>
              </a:lnSpc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C8056D5-22E0-6C41-A8FC-25A6DD608536}"/>
              </a:ext>
            </a:extLst>
          </p:cNvPr>
          <p:cNvSpPr txBox="1"/>
          <p:nvPr/>
        </p:nvSpPr>
        <p:spPr>
          <a:xfrm>
            <a:off x="4215539" y="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9C085F7-BC6F-1F42-BDBC-0208B0B8275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6400" y="1834232"/>
            <a:ext cx="6059514" cy="477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562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647068" y="1079135"/>
            <a:ext cx="7582532" cy="2282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2000" b="1" dirty="0">
                <a:solidFill>
                  <a:srgbClr val="EF7D1D"/>
                </a:solidFill>
                <a:latin typeface="Source Sans Pro" charset="0"/>
                <a:ea typeface="Source Sans Pro" charset="0"/>
                <a:cs typeface="Source Sans Pro" charset="0"/>
              </a:rPr>
              <a:t>Grenzen dieser Architektur</a:t>
            </a: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Sehr große Anwendungen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Mehrere Teams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Unabhängige Anwendungsteile, unabhängige </a:t>
            </a:r>
            <a:r>
              <a:rPr lang="de-DE" sz="20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Deployments</a:t>
            </a:r>
            <a:r>
              <a:rPr lang="de-DE" sz="20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erwünscht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endParaRPr lang="de-DE" sz="20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4851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7D97345-43C0-6A4D-BD05-C04BA4F1A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7" b="6403"/>
          <a:stretch/>
        </p:blipFill>
        <p:spPr>
          <a:xfrm>
            <a:off x="0" y="0"/>
            <a:ext cx="9928323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1164" y="1"/>
            <a:ext cx="9939486" cy="6067776"/>
          </a:xfrm>
          <a:prstGeom prst="rect">
            <a:avLst/>
          </a:prstGeom>
          <a:solidFill>
            <a:srgbClr val="D4EBE9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B5D25A-55E1-4341-9252-AC900006FD3A}"/>
              </a:ext>
            </a:extLst>
          </p:cNvPr>
          <p:cNvSpPr txBox="1"/>
          <p:nvPr/>
        </p:nvSpPr>
        <p:spPr>
          <a:xfrm>
            <a:off x="1262341" y="1802783"/>
            <a:ext cx="574256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34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1" y="6067777"/>
            <a:ext cx="9928323" cy="790223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1162" y="6067777"/>
            <a:ext cx="9906000" cy="790223"/>
          </a:xfrm>
        </p:spPr>
        <p:txBody>
          <a:bodyPr>
            <a:normAutofit/>
          </a:bodyPr>
          <a:lstStyle/>
          <a:p>
            <a:r>
              <a:rPr lang="de-DE" sz="1400" spc="80" dirty="0" err="1"/>
              <a:t>nils@nilshartmann.net</a:t>
            </a:r>
            <a:endParaRPr lang="de-DE" sz="1400" spc="80" dirty="0">
              <a:solidFill>
                <a:srgbClr val="D4EBE9"/>
              </a:solidFill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-382172" y="2448485"/>
            <a:ext cx="1027700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3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 Vielen Dank!</a:t>
            </a:r>
            <a:endParaRPr lang="de-DE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98375" y="387469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4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05631" y="702775"/>
            <a:ext cx="2055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8463" y="5283006"/>
            <a:ext cx="8261120" cy="79022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Fragen &amp; Kontakt: </a:t>
            </a:r>
            <a:r>
              <a:rPr lang="de-DE" sz="2000" b="1" dirty="0" err="1">
                <a:solidFill>
                  <a:srgbClr val="36544F"/>
                </a:solidFill>
              </a:rPr>
              <a:t>nils@nilshartmann.net</a:t>
            </a:r>
            <a:endParaRPr lang="de-DE" sz="2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428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Benutzerdefiniert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025249"/>
      </a:folHlink>
    </a:clrScheme>
    <a:fontScheme name="Office-Desig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3918</Words>
  <Application>Microsoft Macintosh PowerPoint</Application>
  <PresentationFormat>A4-Papier (210 x 297 mm)</PresentationFormat>
  <Paragraphs>825</Paragraphs>
  <Slides>94</Slides>
  <Notes>23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94</vt:i4>
      </vt:variant>
    </vt:vector>
  </HeadingPairs>
  <TitlesOfParts>
    <vt:vector size="106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Code Pro Semibold</vt:lpstr>
      <vt:lpstr>Source Sans Pro</vt:lpstr>
      <vt:lpstr>Source Sans Pro Light</vt:lpstr>
      <vt:lpstr>Source Sans Pro Semibold</vt:lpstr>
      <vt:lpstr>Office-Design</vt:lpstr>
      <vt:lpstr>WorksHop | 8. Mai 2020 | @nilshartmann</vt:lpstr>
      <vt:lpstr>https://nilshartmann.net</vt:lpstr>
      <vt:lpstr>https://nilshartmann.net</vt:lpstr>
      <vt:lpstr>Agenda</vt:lpstr>
      <vt:lpstr>Beispiele</vt:lpstr>
      <vt:lpstr>https://outlook.live.com</vt:lpstr>
      <vt:lpstr>https://www.figma.com</vt:lpstr>
      <vt:lpstr>Exkurs: Progressive Web App</vt:lpstr>
      <vt:lpstr>Exkurs: Progressive Web App</vt:lpstr>
      <vt:lpstr>„Moderne“ Web-Anwendungen</vt:lpstr>
      <vt:lpstr>Rückblick</vt:lpstr>
      <vt:lpstr>Rückblick: Klassische Web-Anwendung</vt:lpstr>
      <vt:lpstr>Rückblick: Klassische Web-Anwendung</vt:lpstr>
      <vt:lpstr>Single-Page-Anwendung</vt:lpstr>
      <vt:lpstr>Single-Page-Anwendungen</vt:lpstr>
      <vt:lpstr>Single-Page-Anwendungen</vt:lpstr>
      <vt:lpstr>PowerPoint-Präsentation</vt:lpstr>
      <vt:lpstr>JavaScript</vt:lpstr>
      <vt:lpstr>Zum Vergleich: Java</vt:lpstr>
      <vt:lpstr>PowerPoint-Präsentation</vt:lpstr>
      <vt:lpstr>Die Sprache</vt:lpstr>
      <vt:lpstr>JavaScript</vt:lpstr>
      <vt:lpstr>JavaScript</vt:lpstr>
      <vt:lpstr>ES6 Support</vt:lpstr>
      <vt:lpstr>Compiler: Wenn der Browser Support nicht ausreicht</vt:lpstr>
      <vt:lpstr>Hintergrund: Polyfills</vt:lpstr>
      <vt:lpstr>Laufzeitumgebungen</vt:lpstr>
      <vt:lpstr>Strukturierung von Anwendungen: Module</vt:lpstr>
      <vt:lpstr>JavaScript</vt:lpstr>
      <vt:lpstr>Linter</vt:lpstr>
      <vt:lpstr>TypeScript</vt:lpstr>
      <vt:lpstr>TypeScript</vt:lpstr>
      <vt:lpstr>TypeScript</vt:lpstr>
      <vt:lpstr>TypeScript</vt:lpstr>
      <vt:lpstr>Package Manager / Externe Abhängigkeiten</vt:lpstr>
      <vt:lpstr>Package Manager / Externe Abhängigkeiten</vt:lpstr>
      <vt:lpstr>Module verwenden</vt:lpstr>
      <vt:lpstr>Module verwenden</vt:lpstr>
      <vt:lpstr>Web-Entwicklung mit JavaScript</vt:lpstr>
      <vt:lpstr>DOM API</vt:lpstr>
      <vt:lpstr>Dokumentation</vt:lpstr>
      <vt:lpstr>DOM API</vt:lpstr>
      <vt:lpstr>DOM API</vt:lpstr>
      <vt:lpstr>PowerPoint-Präsentation</vt:lpstr>
      <vt:lpstr>Frameworks</vt:lpstr>
      <vt:lpstr>No Frameworks</vt:lpstr>
      <vt:lpstr>No Frameworks</vt:lpstr>
      <vt:lpstr>No Frameworks</vt:lpstr>
      <vt:lpstr>Mal kurz ausprobieren...</vt:lpstr>
      <vt:lpstr>React</vt:lpstr>
      <vt:lpstr>React</vt:lpstr>
      <vt:lpstr>React</vt:lpstr>
      <vt:lpstr>React</vt:lpstr>
      <vt:lpstr>Beispiel: React</vt:lpstr>
      <vt:lpstr>Beispiel: React</vt:lpstr>
      <vt:lpstr>Beispiel: React</vt:lpstr>
      <vt:lpstr>Beispiel: React</vt:lpstr>
      <vt:lpstr>Beispiel: React</vt:lpstr>
      <vt:lpstr>Beispiel: React</vt:lpstr>
      <vt:lpstr>Beispiel: React</vt:lpstr>
      <vt:lpstr>Testen </vt:lpstr>
      <vt:lpstr>Beispiel: React</vt:lpstr>
      <vt:lpstr>Beispiel: React</vt:lpstr>
      <vt:lpstr>Beispiel: React</vt:lpstr>
      <vt:lpstr>Über React Hinaus...</vt:lpstr>
      <vt:lpstr>Über React Hinaus...</vt:lpstr>
      <vt:lpstr>Über React Hinaus...</vt:lpstr>
      <vt:lpstr>Über React Hinaus...</vt:lpstr>
      <vt:lpstr>Über React Hinaus...</vt:lpstr>
      <vt:lpstr>Über React Hinaus...</vt:lpstr>
      <vt:lpstr>Beispiel: React</vt:lpstr>
      <vt:lpstr>React</vt:lpstr>
      <vt:lpstr>Über React Hinaus...</vt:lpstr>
      <vt:lpstr>Über React Hinaus...</vt:lpstr>
      <vt:lpstr>Über React Hinaus...</vt:lpstr>
      <vt:lpstr>Über React Hinaus...</vt:lpstr>
      <vt:lpstr>Über React Hinaus...</vt:lpstr>
      <vt:lpstr>React</vt:lpstr>
      <vt:lpstr>PowerPoint-Präsentation</vt:lpstr>
      <vt:lpstr>Architektur</vt:lpstr>
      <vt:lpstr>Architektur</vt:lpstr>
      <vt:lpstr>Architektur</vt:lpstr>
      <vt:lpstr>Komposition von Komponenten</vt:lpstr>
      <vt:lpstr>Komposition von Komponenten</vt:lpstr>
      <vt:lpstr>Architektur Muster</vt:lpstr>
      <vt:lpstr>Komponenten</vt:lpstr>
      <vt:lpstr>Komponenten</vt:lpstr>
      <vt:lpstr>Komponenten</vt:lpstr>
      <vt:lpstr>Komponenten</vt:lpstr>
      <vt:lpstr>Komponenten</vt:lpstr>
      <vt:lpstr>Komponenten</vt:lpstr>
      <vt:lpstr>Komponenten</vt:lpstr>
      <vt:lpstr>Komponenten</vt:lpstr>
      <vt:lpstr>nils@nilshartmann.net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1008</cp:revision>
  <cp:lastPrinted>2019-09-04T14:49:47Z</cp:lastPrinted>
  <dcterms:created xsi:type="dcterms:W3CDTF">2016-03-28T15:59:53Z</dcterms:created>
  <dcterms:modified xsi:type="dcterms:W3CDTF">2020-05-07T13:07:21Z</dcterms:modified>
</cp:coreProperties>
</file>